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82" r:id="rId9"/>
    <p:sldId id="283" r:id="rId10"/>
    <p:sldId id="278" r:id="rId11"/>
    <p:sldId id="284" r:id="rId12"/>
    <p:sldId id="285" r:id="rId13"/>
    <p:sldId id="266" r:id="rId14"/>
    <p:sldId id="286" r:id="rId15"/>
    <p:sldId id="271" r:id="rId16"/>
    <p:sldId id="275" r:id="rId17"/>
    <p:sldId id="289" r:id="rId18"/>
    <p:sldId id="276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63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-682" y="-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pPr/>
              <a:t>4/16/2023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=""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="" xmlns:p14="http://schemas.microsoft.com/office/powerpoint/2010/main" val="352351632"/>
      </p:ext>
    </p:extLst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=""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972322242"/>
      </p:ext>
    </p:extLst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=""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951320910"/>
      </p:ext>
    </p:extLst>
  </p:cSld>
  <p:clrMapOvr>
    <a:masterClrMapping/>
  </p:clrMapOvr>
  <p:transition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38BF2BB6-8F62-424E-B01D-F90A0DB7BF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=""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=""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285885199"/>
      </p:ext>
    </p:extLst>
  </p:cSld>
  <p:clrMapOvr>
    <a:masterClrMapping/>
  </p:clrMapOvr>
  <p:transition>
    <p:wedg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521985362"/>
      </p:ext>
    </p:extLst>
  </p:cSld>
  <p:clrMapOvr>
    <a:masterClrMapping/>
  </p:clrMapOvr>
  <p:transition>
    <p:wedg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=""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=""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=""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=""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150270249"/>
      </p:ext>
    </p:extLst>
  </p:cSld>
  <p:clrMapOvr>
    <a:masterClrMapping/>
  </p:clrMapOvr>
  <p:transition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=""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=""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=""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=""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=""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=""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=""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=""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=""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558216560"/>
      </p:ext>
    </p:extLst>
  </p:cSld>
  <p:clrMapOvr>
    <a:masterClrMapping/>
  </p:clrMapOvr>
  <p:transition>
    <p:wedg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=""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574096767"/>
      </p:ext>
    </p:extLst>
  </p:cSld>
  <p:clrMapOvr>
    <a:masterClrMapping/>
  </p:clrMapOvr>
  <p:transition>
    <p:wedg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=""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=""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=""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714060220"/>
      </p:ext>
    </p:extLst>
  </p:cSld>
  <p:clrMapOvr>
    <a:masterClrMapping/>
  </p:clrMapOvr>
  <p:transition>
    <p:wedg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=""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=""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=""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=""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=""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=""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=""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=""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=""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=""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=""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=""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=""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=""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=""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=""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=""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=""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197788667"/>
      </p:ext>
    </p:extLst>
  </p:cSld>
  <p:clrMapOvr>
    <a:masterClrMapping/>
  </p:clrMapOvr>
  <p:transition>
    <p:wedg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137D1BF6-CA32-48D3-B8AE-5D5C621A7E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=""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779173275"/>
      </p:ext>
    </p:extLst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=""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=""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1236195098"/>
      </p:ext>
    </p:extLst>
  </p:cSld>
  <p:clrMapOvr>
    <a:masterClrMapping/>
  </p:clrMapOvr>
  <p:transition>
    <p:wedg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=""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=""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2171803026"/>
      </p:ext>
    </p:extLst>
  </p:cSld>
  <p:clrMapOvr>
    <a:masterClrMapping/>
  </p:clrMapOvr>
  <p:transition>
    <p:wedg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=""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=""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198803486"/>
      </p:ext>
    </p:extLst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=""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057735699"/>
      </p:ext>
    </p:extLst>
  </p:cSld>
  <p:clrMapOvr>
    <a:masterClrMapping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749148842"/>
      </p:ext>
    </p:extLst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=""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=""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=""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=""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=""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=""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45192996"/>
      </p:ext>
    </p:extLst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=""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=""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70124081"/>
      </p:ext>
    </p:extLst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=""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627900379"/>
      </p:ext>
    </p:extLst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=""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=""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1967380"/>
      </p:ext>
    </p:extLst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692045447"/>
      </p:ext>
    </p:extLst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smtClean="0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transition>
    <p:wedge/>
  </p:transition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ris_recognition" TargetMode="External"/><Relationship Id="rId7" Type="http://schemas.openxmlformats.org/officeDocument/2006/relationships/hyperlink" Target="https://www.youtube.com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aware.com/iris-recognition/" TargetMode="External"/><Relationship Id="rId5" Type="http://schemas.openxmlformats.org/officeDocument/2006/relationships/hyperlink" Target="https://recfaces.com/articles/iris-scanner" TargetMode="External"/><Relationship Id="rId4" Type="http://schemas.openxmlformats.org/officeDocument/2006/relationships/hyperlink" Target="https://www.eff.org/pages/iris-recognitio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slide" Target="slide1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3.xml"/><Relationship Id="rId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=""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=""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IN" dirty="0" smtClean="0"/>
              <a:t>    Iris                       scanner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36559" y="4023360"/>
            <a:ext cx="4333521" cy="226568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Submitted by: </a:t>
            </a:r>
            <a:r>
              <a:rPr lang="en-US" b="1" dirty="0" err="1" smtClean="0">
                <a:solidFill>
                  <a:schemeClr val="bg1"/>
                </a:solidFill>
              </a:rPr>
              <a:t>Drashti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Devani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Exam No: 3384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Guided by :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Prof.  </a:t>
            </a:r>
            <a:r>
              <a:rPr lang="en-US" b="1" dirty="0" err="1" smtClean="0">
                <a:solidFill>
                  <a:schemeClr val="bg1"/>
                </a:solidFill>
              </a:rPr>
              <a:t>Khushbu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Surati</a:t>
            </a:r>
            <a:endParaRPr lang="en-US" b="1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3836176"/>
      </p:ext>
    </p:extLst>
  </p:cSld>
  <p:clrMapOvr>
    <a:masterClrMapping/>
  </p:clrMapOvr>
  <p:transition spd="med">
    <p:wedge/>
    <p:sndAc>
      <p:stSnd>
        <p:snd r:embed="rId2" name="click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239" y="379420"/>
            <a:ext cx="5184648" cy="646739"/>
          </a:xfrm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kumimoji="0" lang="en-US" sz="2800" b="0" i="0" u="none" strike="noStrike" kern="1200" cap="all" spc="400" normalizeH="0" baseline="0" noProof="0" dirty="0" smtClean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br>
              <a:rPr kumimoji="0" lang="en-US" sz="2800" b="0" i="0" u="none" strike="noStrike" kern="1200" cap="all" spc="400" normalizeH="0" baseline="0" noProof="0" dirty="0" smtClean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lang="en-US" dirty="0" smtClean="0">
                <a:ea typeface="+mn-ea"/>
                <a:cs typeface="+mn-cs"/>
              </a:rPr>
              <a:t/>
            </a:r>
            <a:br>
              <a:rPr lang="en-US" dirty="0" smtClean="0">
                <a:ea typeface="+mn-ea"/>
                <a:cs typeface="+mn-cs"/>
              </a:rPr>
            </a:br>
            <a:r>
              <a:rPr lang="en-US" dirty="0" smtClean="0">
                <a:ea typeface="+mn-ea"/>
                <a:cs typeface="+mn-cs"/>
              </a:rPr>
              <a:t>       </a:t>
            </a:r>
            <a:r>
              <a:rPr lang="en-US" b="1" spc="0" dirty="0" smtClean="0">
                <a:solidFill>
                  <a:prstClr val="black"/>
                </a:solidFill>
                <a:latin typeface="Calibri"/>
              </a:rPr>
              <a:t> 6 . Advantages</a:t>
            </a:r>
            <a:br>
              <a:rPr lang="en-US" b="1" spc="0" dirty="0" smtClean="0">
                <a:solidFill>
                  <a:prstClr val="black"/>
                </a:solidFill>
                <a:latin typeface="Calibri"/>
              </a:rPr>
            </a:br>
            <a:r>
              <a:rPr lang="en-US" b="1" spc="0" dirty="0" smtClean="0">
                <a:solidFill>
                  <a:prstClr val="black"/>
                </a:solidFill>
                <a:latin typeface="Calibri"/>
              </a:rPr>
              <a:t/>
            </a:r>
            <a:br>
              <a:rPr lang="en-US" b="1" spc="0" dirty="0" smtClean="0">
                <a:solidFill>
                  <a:prstClr val="black"/>
                </a:solidFill>
                <a:latin typeface="Calibri"/>
              </a:rPr>
            </a:b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=""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3" name="Text Placeholder 62">
            <a:extLst>
              <a:ext uri="{FF2B5EF4-FFF2-40B4-BE49-F238E27FC236}">
                <a16:creationId xmlns=""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89107" y="1268963"/>
            <a:ext cx="8935415" cy="5066523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IN" sz="1500" dirty="0" smtClean="0"/>
              <a:t>  Easy to use authentication</a:t>
            </a:r>
          </a:p>
          <a:p>
            <a:endParaRPr lang="en-IN" sz="1500" dirty="0" smtClean="0"/>
          </a:p>
          <a:p>
            <a:pPr>
              <a:buFont typeface="Wingdings" pitchFamily="2" charset="2"/>
              <a:buChar char="v"/>
            </a:pPr>
            <a:r>
              <a:rPr lang="en-IN" sz="1500" dirty="0" smtClean="0"/>
              <a:t> High Authentication</a:t>
            </a:r>
          </a:p>
          <a:p>
            <a:endParaRPr lang="en-IN" sz="1500" dirty="0" smtClean="0"/>
          </a:p>
          <a:p>
            <a:pPr>
              <a:buFont typeface="Wingdings" pitchFamily="2" charset="2"/>
              <a:buChar char="v"/>
            </a:pPr>
            <a:r>
              <a:rPr lang="en-IN" sz="1500" dirty="0" smtClean="0"/>
              <a:t>  identification anyone individual </a:t>
            </a:r>
          </a:p>
          <a:p>
            <a:endParaRPr lang="en-IN" sz="1500" dirty="0" smtClean="0"/>
          </a:p>
          <a:p>
            <a:pPr>
              <a:buFont typeface="Wingdings" pitchFamily="2" charset="2"/>
              <a:buChar char="v"/>
            </a:pPr>
            <a:r>
              <a:rPr lang="en-IN" sz="1500" dirty="0" smtClean="0"/>
              <a:t> physical and behaviour characteristics</a:t>
            </a:r>
          </a:p>
          <a:p>
            <a:endParaRPr lang="en-IN" sz="1500" dirty="0" smtClean="0"/>
          </a:p>
          <a:p>
            <a:pPr>
              <a:buFont typeface="Wingdings" pitchFamily="2" charset="2"/>
              <a:buChar char="v"/>
            </a:pPr>
            <a:r>
              <a:rPr lang="en-IN" sz="1500" dirty="0" smtClean="0"/>
              <a:t> high ability to apply </a:t>
            </a:r>
          </a:p>
          <a:p>
            <a:endParaRPr lang="en-IN" sz="1500" dirty="0" smtClean="0"/>
          </a:p>
          <a:p>
            <a:pPr>
              <a:buFont typeface="Wingdings" pitchFamily="2" charset="2"/>
              <a:buChar char="v"/>
            </a:pPr>
            <a:r>
              <a:rPr lang="en-IN" sz="1500" dirty="0" smtClean="0"/>
              <a:t> high  community acceptance </a:t>
            </a:r>
          </a:p>
          <a:p>
            <a:endParaRPr lang="en-IN" sz="1500" dirty="0" smtClean="0"/>
          </a:p>
          <a:p>
            <a:pPr>
              <a:buFont typeface="Wingdings" pitchFamily="2" charset="2"/>
              <a:buChar char="v"/>
            </a:pPr>
            <a:r>
              <a:rPr lang="en-IN" sz="1500" dirty="0" smtClean="0"/>
              <a:t> automatic real times </a:t>
            </a:r>
          </a:p>
          <a:p>
            <a:endParaRPr lang="en-IN" sz="1500" dirty="0" smtClean="0"/>
          </a:p>
          <a:p>
            <a:pPr>
              <a:buFont typeface="Wingdings" pitchFamily="2" charset="2"/>
              <a:buChar char="v"/>
            </a:pPr>
            <a:r>
              <a:rPr lang="en-IN" sz="1500" dirty="0" smtClean="0"/>
              <a:t> life cycles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4314209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472432" y="521661"/>
            <a:ext cx="5184648" cy="466344"/>
          </a:xfrm>
        </p:spPr>
        <p:txBody>
          <a:bodyPr/>
          <a:lstStyle/>
          <a:p>
            <a:r>
              <a:rPr lang="en-US" b="1" spc="0" dirty="0" smtClean="0">
                <a:solidFill>
                  <a:prstClr val="black"/>
                </a:solidFill>
                <a:latin typeface="Calibri"/>
              </a:rPr>
              <a:t>          7. Disadvantages</a:t>
            </a:r>
            <a:endParaRPr lang="en-US" dirty="0"/>
          </a:p>
        </p:txBody>
      </p:sp>
      <p:pic>
        <p:nvPicPr>
          <p:cNvPr id="10" name="Picture Placeholder 64" descr="Robotic hand and human hand almost touching with their pointer fingers">
            <a:extLst>
              <a:ext uri="{FF2B5EF4-FFF2-40B4-BE49-F238E27FC236}">
                <a16:creationId xmlns="" xmlns:a16="http://schemas.microsoft.com/office/drawing/2014/main" id="{B600DB70-7F2F-494E-82AC-37DB9BB598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0" y="2092962"/>
            <a:ext cx="6858002" cy="26720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77208" y="1336826"/>
            <a:ext cx="8204718" cy="460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v"/>
            </a:pPr>
            <a:r>
              <a:rPr lang="en-IN" sz="1500" spc="100" dirty="0" smtClean="0">
                <a:solidFill>
                  <a:prstClr val="white"/>
                </a:solidFill>
              </a:rPr>
              <a:t> Accuracy change with </a:t>
            </a:r>
            <a:r>
              <a:rPr lang="en-IN" sz="1500" spc="100" dirty="0" err="1" smtClean="0">
                <a:solidFill>
                  <a:prstClr val="white"/>
                </a:solidFill>
              </a:rPr>
              <a:t>users’s</a:t>
            </a:r>
            <a:r>
              <a:rPr lang="en-IN" sz="1500" spc="100" dirty="0" smtClean="0">
                <a:solidFill>
                  <a:prstClr val="white"/>
                </a:solidFill>
              </a:rPr>
              <a:t> Height, illumination, image quality etc .</a:t>
            </a:r>
          </a:p>
          <a:p>
            <a:pPr lvl="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v"/>
            </a:pPr>
            <a:endParaRPr lang="en-IN" sz="1500" spc="100" dirty="0" smtClean="0">
              <a:solidFill>
                <a:prstClr val="white"/>
              </a:solidFill>
            </a:endParaRPr>
          </a:p>
          <a:p>
            <a:pPr lvl="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v"/>
            </a:pPr>
            <a:r>
              <a:rPr lang="en-IN" sz="1500" spc="100" dirty="0" smtClean="0">
                <a:solidFill>
                  <a:prstClr val="white"/>
                </a:solidFill>
              </a:rPr>
              <a:t> Persons need to be still difficult to scan if not co-operated. </a:t>
            </a:r>
          </a:p>
          <a:p>
            <a:pPr lvl="0">
              <a:lnSpc>
                <a:spcPct val="125000"/>
              </a:lnSpc>
              <a:spcBef>
                <a:spcPts val="1000"/>
              </a:spcBef>
            </a:pPr>
            <a:endParaRPr lang="en-IN" sz="1500" spc="100" dirty="0" smtClean="0">
              <a:solidFill>
                <a:prstClr val="white"/>
              </a:solidFill>
            </a:endParaRPr>
          </a:p>
          <a:p>
            <a:pPr lvl="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v"/>
            </a:pPr>
            <a:r>
              <a:rPr lang="en-IN" sz="1500" spc="100" dirty="0" smtClean="0">
                <a:solidFill>
                  <a:prstClr val="white"/>
                </a:solidFill>
              </a:rPr>
              <a:t>Risk of fake ice lenses</a:t>
            </a:r>
          </a:p>
          <a:p>
            <a:pPr lvl="0">
              <a:lnSpc>
                <a:spcPct val="125000"/>
              </a:lnSpc>
              <a:spcBef>
                <a:spcPts val="1000"/>
              </a:spcBef>
            </a:pPr>
            <a:endParaRPr lang="en-IN" sz="1500" spc="100" dirty="0" smtClean="0">
              <a:solidFill>
                <a:prstClr val="white"/>
              </a:solidFill>
            </a:endParaRPr>
          </a:p>
          <a:p>
            <a:pPr lvl="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v"/>
            </a:pPr>
            <a:r>
              <a:rPr lang="en-IN" sz="1500" spc="100" dirty="0" smtClean="0">
                <a:solidFill>
                  <a:prstClr val="white"/>
                </a:solidFill>
              </a:rPr>
              <a:t> Alcohol consumption causes deformation in Iris pattern</a:t>
            </a:r>
          </a:p>
          <a:p>
            <a:pPr lvl="0">
              <a:lnSpc>
                <a:spcPct val="125000"/>
              </a:lnSpc>
              <a:spcBef>
                <a:spcPts val="1000"/>
              </a:spcBef>
            </a:pPr>
            <a:endParaRPr lang="en-IN" sz="1500" spc="100" dirty="0" smtClean="0">
              <a:solidFill>
                <a:prstClr val="white"/>
              </a:solidFill>
            </a:endParaRPr>
          </a:p>
          <a:p>
            <a:pPr lvl="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v"/>
            </a:pPr>
            <a:r>
              <a:rPr lang="en-IN" sz="1500" spc="100" dirty="0" smtClean="0">
                <a:solidFill>
                  <a:prstClr val="white"/>
                </a:solidFill>
              </a:rPr>
              <a:t> Most expensive </a:t>
            </a:r>
          </a:p>
          <a:p>
            <a:pPr lvl="0">
              <a:lnSpc>
                <a:spcPct val="125000"/>
              </a:lnSpc>
              <a:spcBef>
                <a:spcPts val="1000"/>
              </a:spcBef>
            </a:pPr>
            <a:endParaRPr lang="en-IN" sz="1500" spc="100" dirty="0" smtClean="0">
              <a:solidFill>
                <a:schemeClr val="bg1"/>
              </a:solidFill>
            </a:endParaRPr>
          </a:p>
          <a:p>
            <a:pPr lvl="0">
              <a:lnSpc>
                <a:spcPct val="125000"/>
              </a:lnSpc>
              <a:spcBef>
                <a:spcPts val="1000"/>
              </a:spcBef>
              <a:buFont typeface="Wingdings" pitchFamily="2" charset="2"/>
              <a:buChar char="v"/>
            </a:pPr>
            <a:r>
              <a:rPr lang="en-IN" dirty="0" smtClean="0">
                <a:solidFill>
                  <a:schemeClr val="bg1"/>
                </a:solidFill>
              </a:rPr>
              <a:t>maintenance requirement.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=""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670" y="949618"/>
            <a:ext cx="3442970" cy="625181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ct val="20000"/>
              </a:spcBef>
            </a:pPr>
            <a:r>
              <a:rPr lang="en-US" b="1" spc="0" dirty="0" smtClean="0">
                <a:solidFill>
                  <a:prstClr val="black"/>
                </a:solidFill>
                <a:latin typeface="Calibri"/>
              </a:rPr>
              <a:t>8 . Future scope </a:t>
            </a:r>
            <a:br>
              <a:rPr lang="en-US" b="1" spc="0" dirty="0" smtClean="0">
                <a:solidFill>
                  <a:prstClr val="black"/>
                </a:solidFill>
                <a:latin typeface="Calibri"/>
              </a:rPr>
            </a:br>
            <a:r>
              <a:rPr lang="en-US" b="1" spc="0" dirty="0" smtClean="0">
                <a:solidFill>
                  <a:prstClr val="black"/>
                </a:solidFill>
                <a:latin typeface="Calibri"/>
              </a:rPr>
              <a:t>                  </a:t>
            </a:r>
            <a:br>
              <a:rPr lang="en-US" b="1" spc="0" dirty="0" smtClean="0">
                <a:solidFill>
                  <a:prstClr val="black"/>
                </a:solidFill>
                <a:latin typeface="Calibri"/>
              </a:rPr>
            </a:br>
            <a:r>
              <a:rPr lang="en-IN" b="1" spc="0" dirty="0" smtClean="0">
                <a:solidFill>
                  <a:prstClr val="black"/>
                </a:solidFill>
                <a:latin typeface="Calibri"/>
              </a:rPr>
              <a:t/>
            </a:r>
            <a:br>
              <a:rPr lang="en-IN" b="1" spc="0" dirty="0" smtClean="0">
                <a:solidFill>
                  <a:prstClr val="black"/>
                </a:solidFill>
                <a:latin typeface="Calibri"/>
              </a:rPr>
            </a:b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=""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65760" y="2194560"/>
            <a:ext cx="64516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249738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Microsoft Sans Serif" pitchFamily="34" charset="0"/>
                <a:cs typeface="Arial" pitchFamily="34" charset="0"/>
              </a:rPr>
              <a:t>  To make the study more useful and effective the following suggestion have been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Microsoft Sans Serif" pitchFamily="34" charset="0"/>
                <a:cs typeface="Arial" pitchFamily="34" charset="0"/>
              </a:rPr>
              <a:t>proposedfor</a:t>
            </a:r>
            <a:r>
              <a:rPr lang="en-US" sz="1400" dirty="0" smtClean="0">
                <a:solidFill>
                  <a:schemeClr val="bg1"/>
                </a:solidFill>
                <a:ea typeface="Microsoft Sans Serif" pitchFamily="34" charset="0"/>
                <a:cs typeface="Arial" pitchFamily="34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Microsoft Sans Serif" pitchFamily="34" charset="0"/>
                <a:cs typeface="Arial" pitchFamily="34" charset="0"/>
              </a:rPr>
              <a:t>further improvements in this area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49738" algn="l"/>
              </a:tabLst>
            </a:pPr>
            <a:endParaRPr lang="en-IN" sz="1400" dirty="0" smtClean="0">
              <a:solidFill>
                <a:schemeClr val="bg1"/>
              </a:solidFill>
              <a:ea typeface="Microsoft Sans Serif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49738" algn="l"/>
              </a:tabLst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249738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Microsoft Sans Serif" pitchFamily="34" charset="0"/>
                <a:cs typeface="Arial" pitchFamily="34" charset="0"/>
              </a:rPr>
              <a:t>  To develop improved algorithms and data capturing sensors to reduce the level of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Microsoft Sans Serif" pitchFamily="34" charset="0"/>
                <a:cs typeface="Arial" pitchFamily="34" charset="0"/>
              </a:rPr>
              <a:t>failureto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Microsoft Sans Serif" pitchFamily="34" charset="0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ea typeface="Microsoft Sans Serif" pitchFamily="34" charset="0"/>
                <a:cs typeface="Arial" pitchFamily="34" charset="0"/>
              </a:rPr>
              <a:t>enrol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ea typeface="Microsoft Sans Serif" pitchFamily="34" charset="0"/>
                <a:cs typeface="Arial" pitchFamily="34" charset="0"/>
              </a:rPr>
              <a:t> and failure to acquire 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249738" algn="l"/>
              </a:tabLst>
            </a:pPr>
            <a:endParaRPr lang="en-IN" sz="1400" dirty="0" smtClean="0">
              <a:solidFill>
                <a:schemeClr val="bg1"/>
              </a:solidFill>
              <a:ea typeface="Microsoft Sans Serif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1400" dirty="0" smtClean="0">
                <a:solidFill>
                  <a:schemeClr val="bg1"/>
                </a:solidFill>
              </a:rPr>
              <a:t>  To study additional type of noises like off-angle iris images may be more useful. A </a:t>
            </a:r>
            <a:r>
              <a:rPr lang="en-US" sz="1400" dirty="0" err="1" smtClean="0">
                <a:solidFill>
                  <a:schemeClr val="bg1"/>
                </a:solidFill>
              </a:rPr>
              <a:t>lowquality</a:t>
            </a:r>
            <a:r>
              <a:rPr lang="en-US" sz="1400" dirty="0" smtClean="0">
                <a:solidFill>
                  <a:schemeClr val="bg1"/>
                </a:solidFill>
              </a:rPr>
              <a:t> and degraded eye images have been considered here.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 </a:t>
            </a:r>
          </a:p>
          <a:p>
            <a:pPr>
              <a:buFont typeface="Wingdings" pitchFamily="2" charset="2"/>
              <a:buChar char="v"/>
            </a:pPr>
            <a:r>
              <a:rPr lang="en-US" sz="1400" dirty="0" smtClean="0">
                <a:solidFill>
                  <a:schemeClr val="bg1"/>
                </a:solidFill>
              </a:rPr>
              <a:t>  To concern to security analysis of the proposed hybrid mechanism on noisy irises </a:t>
            </a:r>
            <a:r>
              <a:rPr lang="en-US" sz="1400" dirty="0" err="1" smtClean="0">
                <a:solidFill>
                  <a:schemeClr val="bg1"/>
                </a:solidFill>
              </a:rPr>
              <a:t>whenthe</a:t>
            </a:r>
            <a:r>
              <a:rPr lang="en-US" sz="1400" dirty="0" smtClean="0">
                <a:solidFill>
                  <a:schemeClr val="bg1"/>
                </a:solidFill>
              </a:rPr>
              <a:t> lower or upper eyelids and eyelashes cover the pupil of the iris.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249738" algn="l"/>
              </a:tabLst>
            </a:pPr>
            <a:endParaRPr kumimoji="0" lang="en-IN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>
                <a:tab pos="4249738" algn="l"/>
              </a:tabLst>
            </a:pPr>
            <a:endParaRPr lang="en-IN" sz="1400" dirty="0" smtClean="0">
              <a:solidFill>
                <a:schemeClr val="bg1"/>
              </a:solidFill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249738" algn="l"/>
              </a:tabLst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8340832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=""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8502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9060"/>
            <a:ext cx="5622878" cy="4610539"/>
          </a:xfrm>
        </p:spPr>
        <p:txBody>
          <a:bodyPr/>
          <a:lstStyle/>
          <a:p>
            <a:r>
              <a:rPr lang="en-IN" b="1" spc="0" dirty="0" smtClean="0">
                <a:solidFill>
                  <a:prstClr val="black"/>
                </a:solidFill>
                <a:latin typeface="Calibri"/>
              </a:rPr>
              <a:t>         9.  </a:t>
            </a:r>
            <a:r>
              <a:rPr b="1" spc="0" smtClean="0">
                <a:solidFill>
                  <a:prstClr val="black"/>
                </a:solidFill>
                <a:latin typeface="Calibri"/>
              </a:rPr>
              <a:t>Conclusion </a:t>
            </a:r>
            <a:br>
              <a:rPr b="1" spc="0" smtClean="0">
                <a:solidFill>
                  <a:prstClr val="black"/>
                </a:solidFill>
                <a:latin typeface="Calibri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513" y="2611120"/>
            <a:ext cx="4567209" cy="313944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  This  method  of  identification depends on  relatively unchangeable  features and thus  it is more  accurately  defined as authentication. 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The extracted addition features should be able to over-come the problem of real time implementation of the process. Unsupervised </a:t>
            </a:r>
            <a:r>
              <a:rPr lang="en-US" dirty="0" err="1" smtClean="0"/>
              <a:t>classiﬁers</a:t>
            </a:r>
            <a:r>
              <a:rPr lang="en-US" dirty="0" smtClean="0"/>
              <a:t> can </a:t>
            </a:r>
            <a:r>
              <a:rPr lang="en-US" dirty="0" err="1" smtClean="0"/>
              <a:t>beused</a:t>
            </a:r>
            <a:r>
              <a:rPr lang="en-US" dirty="0" smtClean="0"/>
              <a:t> to develop the process further.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=""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87845210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=""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=""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46789"/>
            <a:ext cx="6007099" cy="4784742"/>
          </a:xfrm>
        </p:spPr>
        <p:txBody>
          <a:bodyPr/>
          <a:lstStyle/>
          <a:p>
            <a:r>
              <a:rPr lang="en-IN" dirty="0" smtClean="0"/>
              <a:t>10. </a:t>
            </a:r>
            <a:r>
              <a:rPr lang="en-US" b="1" dirty="0" smtClean="0"/>
              <a:t>References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2657840"/>
          </a:xfrm>
        </p:spPr>
        <p:txBody>
          <a:bodyPr/>
          <a:lstStyle/>
          <a:p>
            <a:r>
              <a:rPr lang="en-US" dirty="0" smtClean="0"/>
              <a:t> </a:t>
            </a:r>
          </a:p>
          <a:p>
            <a:pPr lvl="0"/>
            <a:r>
              <a:rPr lang="en-US" u="sng" dirty="0" smtClean="0">
                <a:hlinkClick r:id="rId3"/>
              </a:rPr>
              <a:t>https://en.wikipedia.org/wiki/Iris_recognition</a:t>
            </a:r>
            <a:endParaRPr lang="en-US" u="sng" dirty="0" smtClean="0"/>
          </a:p>
          <a:p>
            <a:pPr lvl="0"/>
            <a:endParaRPr lang="en-US" dirty="0" smtClean="0"/>
          </a:p>
          <a:p>
            <a:pPr lvl="0"/>
            <a:r>
              <a:rPr lang="en-US" u="sng" dirty="0" smtClean="0">
                <a:hlinkClick r:id="rId4"/>
              </a:rPr>
              <a:t>https://www.eff.org/pages/iris-recognition</a:t>
            </a:r>
            <a:endParaRPr lang="en-US" u="sng" dirty="0" smtClean="0"/>
          </a:p>
          <a:p>
            <a:pPr lvl="0"/>
            <a:endParaRPr lang="en-US" dirty="0" smtClean="0"/>
          </a:p>
          <a:p>
            <a:pPr lvl="0"/>
            <a:r>
              <a:rPr lang="en-US" u="sng" dirty="0" smtClean="0">
                <a:hlinkClick r:id="rId5"/>
              </a:rPr>
              <a:t>https://recfaces.com/articles/iris-scanner</a:t>
            </a:r>
            <a:endParaRPr lang="en-US" u="sng" dirty="0" smtClean="0"/>
          </a:p>
          <a:p>
            <a:pPr lvl="0"/>
            <a:endParaRPr lang="en-US" dirty="0" smtClean="0"/>
          </a:p>
          <a:p>
            <a:pPr lvl="0"/>
            <a:r>
              <a:rPr lang="en-US" u="sng" dirty="0" smtClean="0">
                <a:hlinkClick r:id="rId6"/>
              </a:rPr>
              <a:t>https://www.aware.com/iris-recognition/</a:t>
            </a:r>
            <a:endParaRPr lang="en-US" u="sng" dirty="0" smtClean="0"/>
          </a:p>
          <a:p>
            <a:pPr lvl="0"/>
            <a:endParaRPr lang="en-US" dirty="0" smtClean="0"/>
          </a:p>
          <a:p>
            <a:pPr lvl="0"/>
            <a:r>
              <a:rPr lang="en-US" u="sng" dirty="0" smtClean="0">
                <a:hlinkClick r:id="rId7"/>
              </a:rPr>
              <a:t>https://www.youtube.com/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7869032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=""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=""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880" y="3008726"/>
            <a:ext cx="4127344" cy="72470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dirty="0" smtClean="0"/>
              <a:t>you 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05696902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26" descr="Robot hand and human hand almost touch with their pointer fingers">
            <a:extLst>
              <a:ext uri="{FF2B5EF4-FFF2-40B4-BE49-F238E27FC236}">
                <a16:creationId xmlns="" xmlns:a16="http://schemas.microsoft.com/office/drawing/2014/main" id="{99832064-71DC-4D4A-BF64-B140BE0DBC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62560"/>
            <a:ext cx="12192000" cy="702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0" y="284480"/>
            <a:ext cx="24180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0" b="1" dirty="0" smtClean="0">
                <a:solidFill>
                  <a:schemeClr val="bg1"/>
                </a:solidFill>
              </a:rPr>
              <a:t>?</a:t>
            </a:r>
            <a:endParaRPr lang="en-US" sz="20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=""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 flipH="1">
            <a:off x="4995862" y="396240"/>
            <a:ext cx="7196138" cy="5801360"/>
          </a:xfrm>
        </p:spPr>
      </p:pic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815"/>
            <a:ext cx="6019802" cy="5181600"/>
          </a:xfrm>
        </p:spPr>
        <p:txBody>
          <a:bodyPr/>
          <a:lstStyle/>
          <a:p>
            <a:r>
              <a:rPr lang="en-IN" dirty="0" smtClean="0"/>
              <a:t>  </a:t>
            </a:r>
            <a:r>
              <a:rPr lang="en-IN" dirty="0" err="1" smtClean="0"/>
              <a:t>OVERview</a:t>
            </a: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=""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7335" y="1978659"/>
            <a:ext cx="3637280" cy="3950167"/>
          </a:xfrm>
        </p:spPr>
        <p:txBody>
          <a:bodyPr>
            <a:normAutofit fontScale="25000" lnSpcReduction="20000"/>
          </a:bodyPr>
          <a:lstStyle/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IN" dirty="0" smtClean="0"/>
              <a:t>1.  </a:t>
            </a: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schemeClr val="tx1"/>
                </a:solidFill>
                <a:latin typeface="Calibri"/>
                <a:hlinkClick r:id="rId3" action="ppaction://hlinksldjump"/>
              </a:rPr>
              <a:t>1. Iris</a:t>
            </a:r>
            <a:endParaRPr lang="en-US" sz="5200" b="1" spc="0" dirty="0" smtClean="0">
              <a:solidFill>
                <a:schemeClr val="tx1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        </a:t>
            </a:r>
            <a:r>
              <a:rPr lang="en-US" sz="5200" b="1" spc="0" dirty="0" smtClean="0">
                <a:solidFill>
                  <a:prstClr val="black"/>
                </a:solidFill>
                <a:latin typeface="Calibri"/>
                <a:hlinkClick r:id="rId4" action="ppaction://hlinksldjump"/>
              </a:rPr>
              <a:t>2.  History</a:t>
            </a: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</a:t>
            </a: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                                   </a:t>
            </a:r>
            <a:r>
              <a:rPr lang="en-US" sz="5200" b="1" spc="0" dirty="0" smtClean="0">
                <a:solidFill>
                  <a:prstClr val="black"/>
                </a:solidFill>
                <a:latin typeface="Calibri"/>
                <a:hlinkClick r:id="rId5" action="ppaction://hlinksldjump"/>
              </a:rPr>
              <a:t>3. structure and working</a:t>
            </a: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                                       </a:t>
            </a:r>
            <a:r>
              <a:rPr lang="en-US" sz="5200" b="1" spc="0" dirty="0" smtClean="0">
                <a:solidFill>
                  <a:prstClr val="black"/>
                </a:solidFill>
                <a:latin typeface="Calibri"/>
                <a:hlinkClick r:id="rId6" action="ppaction://hlinksldjump"/>
              </a:rPr>
              <a:t>4. Iris television and movies</a:t>
            </a: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</a:t>
            </a: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                </a:t>
            </a:r>
            <a:r>
              <a:rPr lang="en-US" sz="5200" b="1" spc="0" dirty="0" smtClean="0">
                <a:solidFill>
                  <a:prstClr val="black"/>
                </a:solidFill>
                <a:latin typeface="Calibri"/>
                <a:hlinkClick r:id="rId7" action="ppaction://hlinksldjump"/>
              </a:rPr>
              <a:t>5 . Applications</a:t>
            </a: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</a:t>
            </a: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               </a:t>
            </a:r>
            <a:r>
              <a:rPr lang="en-US" sz="5200" b="1" spc="0" dirty="0" smtClean="0">
                <a:solidFill>
                  <a:prstClr val="black"/>
                </a:solidFill>
                <a:latin typeface="Calibri"/>
                <a:hlinkClick r:id="rId8" action="ppaction://hlinksldjump"/>
              </a:rPr>
              <a:t>6 . Advantages</a:t>
            </a: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                  </a:t>
            </a:r>
            <a:r>
              <a:rPr lang="en-US" sz="5200" b="1" spc="0" dirty="0" smtClean="0">
                <a:solidFill>
                  <a:prstClr val="black"/>
                </a:solidFill>
                <a:latin typeface="Calibri"/>
                <a:hlinkClick r:id="rId9" action="ppaction://hlinksldjump"/>
              </a:rPr>
              <a:t>7. Disadvantages</a:t>
            </a: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</a:t>
            </a: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US" sz="5200" b="1" spc="0" dirty="0" smtClean="0">
                <a:solidFill>
                  <a:prstClr val="black"/>
                </a:solidFill>
                <a:latin typeface="Calibri"/>
              </a:rPr>
              <a:t>                  </a:t>
            </a:r>
            <a:r>
              <a:rPr lang="en-US" sz="5200" b="1" spc="0" dirty="0" smtClean="0">
                <a:solidFill>
                  <a:prstClr val="black"/>
                </a:solidFill>
                <a:latin typeface="Calibri"/>
                <a:hlinkClick r:id="rId10" action="ppaction://hlinksldjump"/>
              </a:rPr>
              <a:t>8 . Future scope</a:t>
            </a: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endParaRPr lang="en-IN" sz="5200" b="1" spc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lnSpc>
                <a:spcPct val="100000"/>
              </a:lnSpc>
              <a:spcBef>
                <a:spcPct val="20000"/>
              </a:spcBef>
            </a:pPr>
            <a:r>
              <a:rPr lang="en-IN" sz="5200" b="1" spc="0" dirty="0" smtClean="0">
                <a:solidFill>
                  <a:prstClr val="black"/>
                </a:solidFill>
                <a:latin typeface="Calibri"/>
              </a:rPr>
              <a:t>               </a:t>
            </a:r>
            <a:r>
              <a:rPr lang="en-IN" sz="5200" b="1" spc="0" dirty="0" smtClean="0">
                <a:solidFill>
                  <a:prstClr val="black"/>
                </a:solidFill>
                <a:latin typeface="Calibri"/>
                <a:hlinkClick r:id="rId11" action="ppaction://hlinksldjump"/>
              </a:rPr>
              <a:t>9. </a:t>
            </a:r>
            <a:r>
              <a:rPr lang="en-US" sz="5200" b="1" spc="0" dirty="0" smtClean="0">
                <a:solidFill>
                  <a:prstClr val="black"/>
                </a:solidFill>
                <a:latin typeface="Calibri"/>
                <a:hlinkClick r:id="rId11" action="ppaction://hlinksldjump"/>
              </a:rPr>
              <a:t>Conclusion </a:t>
            </a:r>
            <a:endParaRPr lang="en-US" sz="5200" b="1" spc="0" dirty="0" smtClean="0">
              <a:solidFill>
                <a:prstClr val="black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</a:pPr>
            <a:r>
              <a:rPr lang="en-IN" sz="5200" b="1" spc="0" dirty="0" smtClean="0">
                <a:solidFill>
                  <a:prstClr val="black"/>
                </a:solidFill>
                <a:latin typeface="Calibri"/>
              </a:rPr>
              <a:t>                      </a:t>
            </a:r>
          </a:p>
          <a:p>
            <a:pPr algn="ctr">
              <a:lnSpc>
                <a:spcPct val="100000"/>
              </a:lnSpc>
              <a:spcBef>
                <a:spcPct val="20000"/>
              </a:spcBef>
            </a:pPr>
            <a:r>
              <a:rPr lang="en-IN" sz="5200" b="1" spc="0" dirty="0" smtClean="0">
                <a:solidFill>
                  <a:prstClr val="black"/>
                </a:solidFill>
                <a:latin typeface="Calibri"/>
              </a:rPr>
              <a:t>                   </a:t>
            </a:r>
            <a:r>
              <a:rPr lang="en-IN" sz="5200" b="1" spc="0" dirty="0" smtClean="0">
                <a:solidFill>
                  <a:prstClr val="black"/>
                </a:solidFill>
                <a:latin typeface="Calibri"/>
                <a:hlinkClick r:id="rId12" action="ppaction://hlinksldjump"/>
              </a:rPr>
              <a:t>10. </a:t>
            </a:r>
            <a:r>
              <a:rPr lang="en-US" sz="5200" b="1" dirty="0" smtClean="0">
                <a:solidFill>
                  <a:schemeClr val="tx1"/>
                </a:solidFill>
                <a:latin typeface="Calibri" pitchFamily="34" charset="0"/>
                <a:ea typeface="Microsoft Sans Serif"/>
                <a:cs typeface="Calibri" pitchFamily="34" charset="0"/>
                <a:hlinkClick r:id="rId12" action="ppaction://hlinksldjump"/>
              </a:rPr>
              <a:t>References</a:t>
            </a:r>
            <a:endParaRPr lang="en-US" sz="5200" b="1" spc="0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dirty="0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737710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3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3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=""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196" y="748404"/>
            <a:ext cx="7288284" cy="46949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ea typeface="+mn-ea"/>
                <a:cs typeface="+mn-cs"/>
              </a:rPr>
              <a:t>        1. what is iris scanner ?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=""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738880" cy="5388772"/>
          </a:xfrm>
        </p:spPr>
      </p:pic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33438" y="1412590"/>
            <a:ext cx="7608322" cy="466309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  iris scanning is the process of  using visible and near-infrared  light to   take a high-contrast photograph of a person’s iris. It is a form of biometric technology in the same category as face recognition and fingerprinting. 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 Iris scanner  is a biometric method of identifying people based on unique patterns within the ring-shaped region surrounding the pupil of the eye. Every iris is unique to an individual, making it an ideal form of biometric  verification. </a:t>
            </a:r>
          </a:p>
          <a:p>
            <a:endParaRPr lang="en-IN" dirty="0" smtClean="0"/>
          </a:p>
          <a:p>
            <a:endParaRPr lang="en-IN" dirty="0" smtClean="0"/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Iris  scanners  are security  systems  of  biometrics. They are  used to  unlock doors and  in  other  security application.  during the 2015s iris scanners become commonplace on mobile phone. </a:t>
            </a:r>
            <a:endParaRPr lang="en-US" dirty="0" smtClean="0"/>
          </a:p>
          <a:p>
            <a:r>
              <a:rPr lang="en-IN" dirty="0" smtClean="0"/>
              <a:t> </a:t>
            </a:r>
            <a:endParaRPr lang="en-US" dirty="0" smtClean="0"/>
          </a:p>
          <a:p>
            <a:r>
              <a:rPr lang="en-IN" dirty="0" smtClean="0"/>
              <a:t> 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  People have a different </a:t>
            </a:r>
            <a:r>
              <a:rPr lang="en-IN" dirty="0" err="1" smtClean="0"/>
              <a:t>color</a:t>
            </a:r>
            <a:r>
              <a:rPr lang="en-IN" dirty="0" smtClean="0"/>
              <a:t> pattern on their eyes. The this eye cannot be removed or changed . So, it is widely useful in the market.</a:t>
            </a:r>
            <a:endParaRPr lang="en-US" dirty="0" smtClean="0"/>
          </a:p>
          <a:p>
            <a:pPr>
              <a:buFont typeface="Wingdings" pitchFamily="2" charset="2"/>
              <a:buChar char="v"/>
            </a:pPr>
            <a:endParaRPr lang="en-IN" dirty="0" smtClean="0"/>
          </a:p>
          <a:p>
            <a:endParaRPr lang="en-US" dirty="0" smtClean="0"/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1775336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=""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640" y="1178560"/>
            <a:ext cx="5801360" cy="4419600"/>
          </a:xfrm>
        </p:spPr>
        <p:txBody>
          <a:bodyPr/>
          <a:lstStyle/>
          <a:p>
            <a:r>
              <a:rPr lang="en-US" noProof="0" dirty="0" smtClean="0"/>
              <a:t>       1.2 biometric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8161" y="2378450"/>
            <a:ext cx="5323839" cy="305715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  A biometric system is essentially a pattern        recognition system which makes a </a:t>
            </a:r>
            <a:r>
              <a:rPr lang="en-US" dirty="0" err="1" smtClean="0"/>
              <a:t>personalidentiﬁcation</a:t>
            </a:r>
            <a:r>
              <a:rPr lang="en-US" dirty="0" smtClean="0"/>
              <a:t> by determining the authenticity of a </a:t>
            </a:r>
            <a:r>
              <a:rPr lang="en-US" dirty="0" err="1" smtClean="0"/>
              <a:t>speciﬁc</a:t>
            </a:r>
            <a:r>
              <a:rPr lang="en-US" dirty="0" smtClean="0"/>
              <a:t> physiological or behavioral char-</a:t>
            </a:r>
            <a:r>
              <a:rPr lang="en-US" dirty="0" err="1" smtClean="0"/>
              <a:t>acteristic</a:t>
            </a:r>
            <a:r>
              <a:rPr lang="en-US" dirty="0" smtClean="0"/>
              <a:t> possessed by the user. 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Characteristics fall into two categories :</a:t>
            </a:r>
          </a:p>
          <a:p>
            <a:pPr marL="342900" indent="-342900">
              <a:buAutoNum type="arabicPeriod"/>
            </a:pPr>
            <a:r>
              <a:rPr lang="en-US" dirty="0" smtClean="0"/>
              <a:t>Physiological are related to the shape of the body</a:t>
            </a:r>
            <a:endParaRPr lang="en-IN" dirty="0" smtClean="0"/>
          </a:p>
          <a:p>
            <a:pPr marL="342900" indent="-342900"/>
            <a:r>
              <a:rPr lang="en-IN" dirty="0" smtClean="0"/>
              <a:t>2. </a:t>
            </a:r>
            <a:r>
              <a:rPr lang="en-US" dirty="0" smtClean="0"/>
              <a:t> </a:t>
            </a:r>
            <a:r>
              <a:rPr lang="en-US" dirty="0" err="1" smtClean="0"/>
              <a:t>Behavioural</a:t>
            </a:r>
            <a:r>
              <a:rPr lang="en-US" dirty="0" smtClean="0"/>
              <a:t> are related to the behavior of a person</a:t>
            </a:r>
            <a:endParaRPr lang="en-IN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" name="Picture Placeholder 13"/>
          <p:cNvPicPr>
            <a:picLocks noGrp="1"/>
          </p:cNvPicPr>
          <p:nvPr>
            <p:ph type="pic" sz="quarter" idx="13"/>
          </p:nvPr>
        </p:nvPicPr>
        <p:blipFill>
          <a:blip r:embed="rId2"/>
          <a:srcRect l="712" r="712"/>
          <a:stretch>
            <a:fillRect/>
          </a:stretch>
        </p:blipFill>
        <p:spPr bwMode="auto">
          <a:xfrm>
            <a:off x="124730" y="658806"/>
            <a:ext cx="6456836" cy="5388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14789630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 descr="29cd3ebfa36de4658792835328dc27cc.jp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809" r="8809"/>
          <a:stretch>
            <a:fillRect/>
          </a:stretch>
        </p:blipFill>
        <p:spPr>
          <a:xfrm>
            <a:off x="233680" y="679126"/>
            <a:ext cx="6456836" cy="5388772"/>
          </a:xfr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65520" y="1320800"/>
            <a:ext cx="6126480" cy="4307840"/>
          </a:xfrm>
        </p:spPr>
        <p:txBody>
          <a:bodyPr/>
          <a:lstStyle/>
          <a:p>
            <a:r>
              <a:rPr lang="en-IN" dirty="0" smtClean="0"/>
              <a:t>2. History of </a:t>
            </a:r>
            <a:r>
              <a:rPr lang="en-IN" dirty="0" err="1" smtClean="0"/>
              <a:t>scnner</a:t>
            </a:r>
            <a:r>
              <a:rPr lang="en-IN" dirty="0" smtClean="0"/>
              <a:t> </a:t>
            </a:r>
            <a:br>
              <a:rPr lang="en-IN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756400" y="2600960"/>
            <a:ext cx="5273039" cy="297688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IN" dirty="0" smtClean="0"/>
              <a:t>   The concept of iris scanner was first </a:t>
            </a:r>
            <a:r>
              <a:rPr lang="en-IN" dirty="0" err="1" smtClean="0"/>
              <a:t>propesed</a:t>
            </a:r>
            <a:r>
              <a:rPr lang="en-IN" dirty="0" smtClean="0"/>
              <a:t> by Dr. Frank Burch in 1939.</a:t>
            </a:r>
          </a:p>
          <a:p>
            <a:endParaRPr lang="en-IN" dirty="0" smtClean="0"/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 It was first implemented in 1990 when Doctor John </a:t>
            </a:r>
            <a:r>
              <a:rPr lang="en-IN" dirty="0" err="1" smtClean="0"/>
              <a:t>Daugman</a:t>
            </a:r>
            <a:r>
              <a:rPr lang="en-IN" dirty="0" smtClean="0"/>
              <a:t>  created the algorithms for it. </a:t>
            </a:r>
          </a:p>
          <a:p>
            <a:endParaRPr lang="en-IN" dirty="0" smtClean="0"/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 Those algorithm employee methods of pattern recognitions and some mathematical calculation for iris scanner.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-1" y="1036629"/>
            <a:ext cx="6715761" cy="4784742"/>
          </a:xfrm>
        </p:spPr>
        <p:txBody>
          <a:bodyPr/>
          <a:lstStyle/>
          <a:p>
            <a:r>
              <a:rPr lang="en-IN" dirty="0" smtClean="0"/>
              <a:t>3.structure and    working of scanner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8"/>
          </p:nvPr>
        </p:nvSpPr>
        <p:spPr>
          <a:xfrm>
            <a:off x="769656" y="2783840"/>
            <a:ext cx="5072343" cy="30480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/>
              <a:t>   Iris recognition is an automated method of biometric </a:t>
            </a:r>
            <a:r>
              <a:rPr lang="en-US" dirty="0" err="1" smtClean="0"/>
              <a:t>identiﬁcation</a:t>
            </a:r>
            <a:r>
              <a:rPr lang="en-US" dirty="0" smtClean="0"/>
              <a:t> that uses </a:t>
            </a:r>
            <a:r>
              <a:rPr lang="en-US" dirty="0" err="1" smtClean="0"/>
              <a:t>mathematicalpattern</a:t>
            </a:r>
            <a:r>
              <a:rPr lang="en-US" dirty="0" smtClean="0"/>
              <a:t>-recognition techniques on video images of one or both of the irises of an </a:t>
            </a:r>
            <a:r>
              <a:rPr lang="en-US" dirty="0" err="1" smtClean="0"/>
              <a:t>individual’seyes</a:t>
            </a:r>
            <a:r>
              <a:rPr lang="en-US" dirty="0" smtClean="0"/>
              <a:t>, whose complex patterns are unique, stable, and can be seen from some distance.</a:t>
            </a:r>
          </a:p>
          <a:p>
            <a:endParaRPr lang="en-IN" dirty="0" smtClean="0"/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 Iris scanners collect around 240 biometric features, the amalgamation of which are unique to every eye. The scanners then create a digital representation of that data. That numeric representation of information extracted from the iris image is stored in a computer database.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1" name="Picture 30" descr="GalaxyNote7_Feature_Iris_Main_Final_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984240" y="1352939"/>
            <a:ext cx="6207760" cy="4064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=""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=""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800" y="1370769"/>
            <a:ext cx="5749200" cy="3870960"/>
          </a:xfrm>
        </p:spPr>
        <p:txBody>
          <a:bodyPr/>
          <a:lstStyle/>
          <a:p>
            <a:r>
              <a:rPr lang="en-US" b="1" dirty="0" smtClean="0"/>
              <a:t>4.Iris </a:t>
            </a:r>
            <a:r>
              <a:rPr lang="en-US" b="1" dirty="0" err="1" smtClean="0"/>
              <a:t>tv</a:t>
            </a:r>
            <a:r>
              <a:rPr lang="en-US" b="1" dirty="0" smtClean="0"/>
              <a:t> and movies</a:t>
            </a:r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=""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2400" y="2723890"/>
            <a:ext cx="5689600" cy="2370624"/>
          </a:xfrm>
        </p:spPr>
        <p:txBody>
          <a:bodyPr/>
          <a:lstStyle/>
          <a:p>
            <a:pPr lvl="0">
              <a:buFont typeface="Wingdings" pitchFamily="2" charset="2"/>
              <a:buChar char="v"/>
            </a:pPr>
            <a:r>
              <a:rPr lang="en-US" dirty="0" smtClean="0"/>
              <a:t> NCIS uses an iris scanner in the garage, where forensic vehicle investigations are carried out and evidence is stored. There is another scanner at the entrance to MTAC.</a:t>
            </a:r>
          </a:p>
          <a:p>
            <a:pPr lvl="0"/>
            <a:endParaRPr lang="en-US" dirty="0" smtClean="0"/>
          </a:p>
          <a:p>
            <a:pPr lvl="0">
              <a:buFont typeface="Wingdings" pitchFamily="2" charset="2"/>
              <a:buChar char="v"/>
            </a:pPr>
            <a:r>
              <a:rPr lang="en-US" dirty="0" smtClean="0"/>
              <a:t>  Iris recognition systems do not use the laser like beams shown in the sequence and the light that they do use is near-infrared and nearly invisible.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4899755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00536" y="292041"/>
            <a:ext cx="4856634" cy="4663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5. applications</a:t>
            </a:r>
            <a:endParaRPr lang="en-US" dirty="0"/>
          </a:p>
        </p:txBody>
      </p:sp>
      <p:pic>
        <p:nvPicPr>
          <p:cNvPr id="85" name="Picture 84" descr="iris-recognition-at-airpor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249680"/>
            <a:ext cx="3276600" cy="2225040"/>
          </a:xfrm>
          <a:prstGeom prst="rect">
            <a:avLst/>
          </a:prstGeom>
        </p:spPr>
      </p:pic>
      <p:pic>
        <p:nvPicPr>
          <p:cNvPr id="86" name="Picture 85" descr="images (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70" y="1127760"/>
            <a:ext cx="3150268" cy="2359660"/>
          </a:xfrm>
          <a:prstGeom prst="rect">
            <a:avLst/>
          </a:prstGeom>
        </p:spPr>
      </p:pic>
      <p:pic>
        <p:nvPicPr>
          <p:cNvPr id="87" name="Picture 86" descr="downloa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809" y="1137920"/>
            <a:ext cx="3055319" cy="2288540"/>
          </a:xfrm>
          <a:prstGeom prst="rect">
            <a:avLst/>
          </a:prstGeom>
        </p:spPr>
      </p:pic>
      <p:pic>
        <p:nvPicPr>
          <p:cNvPr id="88" name="Picture 87" descr="images (8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70" y="4224020"/>
            <a:ext cx="3044190" cy="1880172"/>
          </a:xfrm>
          <a:prstGeom prst="rect">
            <a:avLst/>
          </a:prstGeom>
        </p:spPr>
      </p:pic>
      <p:pic>
        <p:nvPicPr>
          <p:cNvPr id="89" name="Picture 88" descr="download (2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840" y="4114269"/>
            <a:ext cx="2992120" cy="1920771"/>
          </a:xfrm>
          <a:prstGeom prst="rect">
            <a:avLst/>
          </a:prstGeom>
        </p:spPr>
      </p:pic>
      <p:pic>
        <p:nvPicPr>
          <p:cNvPr id="90" name="Picture 89" descr="images (7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760" y="4136395"/>
            <a:ext cx="3017520" cy="1979925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320800" y="352552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Border controls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19200" y="6285468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Auto-mobile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235440" y="620776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/>
                <a:ea typeface="Microsoft Sans Serif"/>
              </a:rPr>
              <a:t>credit card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23840" y="607568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Anti </a:t>
            </a:r>
            <a:r>
              <a:rPr lang="en-US" b="1" dirty="0" smtClean="0">
                <a:solidFill>
                  <a:schemeClr val="bg1"/>
                </a:solidFill>
                <a:latin typeface="Arial"/>
                <a:ea typeface="Microsoft Sans Serif"/>
              </a:rPr>
              <a:t>terrorism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293360" y="350520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Computer login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022080" y="3556000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Cash machine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1" grpId="0"/>
      <p:bldP spid="92" grpId="0"/>
      <p:bldP spid="93" grpId="0"/>
      <p:bldP spid="94" grpId="0"/>
      <p:bldP spid="95" grpId="0"/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images (4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0" y="1317921"/>
            <a:ext cx="2691130" cy="1768179"/>
          </a:xfrm>
          <a:prstGeom prst="rect">
            <a:avLst/>
          </a:prstGeom>
        </p:spPr>
      </p:pic>
      <p:pic>
        <p:nvPicPr>
          <p:cNvPr id="21" name="Picture 20" descr="images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210" y="1304230"/>
            <a:ext cx="2744470" cy="1826320"/>
          </a:xfrm>
          <a:prstGeom prst="rect">
            <a:avLst/>
          </a:prstGeom>
        </p:spPr>
      </p:pic>
      <p:pic>
        <p:nvPicPr>
          <p:cNvPr id="23" name="Picture 22" descr="download (3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00" y="1283970"/>
            <a:ext cx="2725420" cy="1823124"/>
          </a:xfrm>
          <a:prstGeom prst="rect">
            <a:avLst/>
          </a:prstGeom>
        </p:spPr>
      </p:pic>
      <p:pic>
        <p:nvPicPr>
          <p:cNvPr id="24" name="Picture 23" descr="iris-recognition-in-public-safet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36" y="4288790"/>
            <a:ext cx="2878078" cy="1797050"/>
          </a:xfrm>
          <a:prstGeom prst="rect">
            <a:avLst/>
          </a:prstGeom>
        </p:spPr>
      </p:pic>
      <p:pic>
        <p:nvPicPr>
          <p:cNvPr id="25" name="Picture 24" descr="download (1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170" y="4343400"/>
            <a:ext cx="3010716" cy="1691640"/>
          </a:xfrm>
          <a:prstGeom prst="rect">
            <a:avLst/>
          </a:prstGeom>
        </p:spPr>
      </p:pic>
      <p:pic>
        <p:nvPicPr>
          <p:cNvPr id="26" name="Picture 25" descr="download (4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040" y="4311650"/>
            <a:ext cx="2877648" cy="16319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59840" y="3366254"/>
            <a:ext cx="218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/>
                <a:ea typeface="Times New Roman"/>
              </a:rPr>
              <a:t>ticketless travel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23085" y="3284974"/>
            <a:ext cx="2847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home, office, laboratory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39485" y="328497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Internet security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9485" y="6251694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authorization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19485" y="6282174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tracing  missing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70113" y="611443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cryptography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3384</a:t>
            </a:r>
            <a:endParaRPr lang="en-US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552</Words>
  <Application>Microsoft Office PowerPoint</Application>
  <PresentationFormat>Custom</PresentationFormat>
  <Paragraphs>160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    Iris                       scanner</vt:lpstr>
      <vt:lpstr>  OVERview </vt:lpstr>
      <vt:lpstr>        1. what is iris scanner ?</vt:lpstr>
      <vt:lpstr>       1.2 biometric</vt:lpstr>
      <vt:lpstr>2. History of scnner   </vt:lpstr>
      <vt:lpstr>3.structure and    working of scanner   </vt:lpstr>
      <vt:lpstr>4.Iris tv and movies </vt:lpstr>
      <vt:lpstr>5. applications</vt:lpstr>
      <vt:lpstr>Slide 9</vt:lpstr>
      <vt:lpstr>           6 . Advantages  </vt:lpstr>
      <vt:lpstr>          7. Disadvantages</vt:lpstr>
      <vt:lpstr>8 . Future scope                      </vt:lpstr>
      <vt:lpstr>         9.  Conclusion  </vt:lpstr>
      <vt:lpstr>10. References</vt:lpstr>
      <vt:lpstr>Thank you 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2021-08-17T04:23:05Z</dcterms:created>
  <dcterms:modified xsi:type="dcterms:W3CDTF">2023-04-16T13:32:41Z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